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323" r:id="rId2"/>
    <p:sldId id="324" r:id="rId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02BE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87" autoAdjust="0"/>
  </p:normalViewPr>
  <p:slideViewPr>
    <p:cSldViewPr snapToGrid="0">
      <p:cViewPr varScale="1">
        <p:scale>
          <a:sx n="111" d="100"/>
          <a:sy n="111" d="100"/>
        </p:scale>
        <p:origin x="5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>
                <a:latin typeface="Calibri" panose="020F0502020204030204" pitchFamily="34" charset="0"/>
              </a:defRPr>
            </a:lvl1pPr>
          </a:lstStyle>
          <a:p>
            <a:fld id="{CCB08FD9-E794-4586-A6E1-0945EE6F728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00700" y="1122363"/>
            <a:ext cx="6191250" cy="2387600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00700" y="3602038"/>
            <a:ext cx="619125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80808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208CCB92-90B7-4D8E-B942-DED3BE7B402F}" type="slidenum">
              <a:rPr lang="zh-CN" altLang="en-US"/>
              <a:pPr/>
              <a:t>‹#›</a:t>
            </a:fld>
            <a:endParaRPr lang="zh-CN" altLang="en-US"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887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5C8AE44C-E5B0-4EFD-B132-3E7994792260}" type="slidenum">
              <a:rPr lang="zh-CN" altLang="en-US"/>
              <a:pPr/>
              <a:t>‹#›</a:t>
            </a:fld>
            <a:endParaRPr lang="zh-CN" altLang="en-US"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5083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200" y="1872000"/>
            <a:ext cx="7074000" cy="4050000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7838CC-EF18-437F-B470-35CF332BAD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3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>
            <a:grpSpLocks/>
          </p:cNvGrpSpPr>
          <p:nvPr userDrawn="1"/>
        </p:nvGrpSpPr>
        <p:grpSpPr bwMode="auto">
          <a:xfrm>
            <a:off x="-25400" y="-19050"/>
            <a:ext cx="12217400" cy="6877050"/>
            <a:chOff x="-26181" y="-19602"/>
            <a:chExt cx="12218181" cy="6877602"/>
          </a:xfrm>
        </p:grpSpPr>
        <p:pic>
          <p:nvPicPr>
            <p:cNvPr id="4" name="图片 6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7"/>
            <p:cNvSpPr/>
            <p:nvPr/>
          </p:nvSpPr>
          <p:spPr>
            <a:xfrm>
              <a:off x="-11893" y="-550"/>
              <a:ext cx="12191192" cy="6858550"/>
            </a:xfrm>
            <a:prstGeom prst="rect">
              <a:avLst/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8"/>
            <p:cNvSpPr/>
            <p:nvPr/>
          </p:nvSpPr>
          <p:spPr>
            <a:xfrm>
              <a:off x="-26181" y="-19602"/>
              <a:ext cx="3848346" cy="4477109"/>
            </a:xfrm>
            <a:custGeom>
              <a:avLst/>
              <a:gdLst>
                <a:gd name="connsiteX0" fmla="*/ 0 w 3848100"/>
                <a:gd name="connsiteY0" fmla="*/ 0 h 4476750"/>
                <a:gd name="connsiteX1" fmla="*/ 3848100 w 3848100"/>
                <a:gd name="connsiteY1" fmla="*/ 0 h 4476750"/>
                <a:gd name="connsiteX2" fmla="*/ 0 w 3848100"/>
                <a:gd name="connsiteY2" fmla="*/ 4476750 h 447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8100" h="4476750">
                  <a:moveTo>
                    <a:pt x="0" y="0"/>
                  </a:moveTo>
                  <a:lnTo>
                    <a:pt x="3848100" y="0"/>
                  </a:lnTo>
                  <a:lnTo>
                    <a:pt x="0" y="4476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504000" bIns="0"/>
            <a:lstStyle/>
            <a:p>
              <a:pPr eaLnBrk="0" hangingPunct="0">
                <a:buFontTx/>
                <a:buNone/>
                <a:defRPr/>
              </a:pPr>
              <a:endParaRPr lang="zh-CN" altLang="en-US" sz="8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任意多边形 6"/>
          <p:cNvSpPr/>
          <p:nvPr/>
        </p:nvSpPr>
        <p:spPr>
          <a:xfrm>
            <a:off x="704850" y="2409825"/>
            <a:ext cx="10160000" cy="1625600"/>
          </a:xfrm>
          <a:custGeom>
            <a:avLst/>
            <a:gdLst>
              <a:gd name="connsiteX0" fmla="*/ 1174384 w 9112656"/>
              <a:gd name="connsiteY0" fmla="*/ 0 h 1625600"/>
              <a:gd name="connsiteX1" fmla="*/ 9112656 w 9112656"/>
              <a:gd name="connsiteY1" fmla="*/ 0 h 1625600"/>
              <a:gd name="connsiteX2" fmla="*/ 9112656 w 9112656"/>
              <a:gd name="connsiteY2" fmla="*/ 1625600 h 1625600"/>
              <a:gd name="connsiteX3" fmla="*/ 0 w 9112656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2656" h="1625600">
                <a:moveTo>
                  <a:pt x="1174384" y="0"/>
                </a:moveTo>
                <a:lnTo>
                  <a:pt x="9112656" y="0"/>
                </a:lnTo>
                <a:lnTo>
                  <a:pt x="9112656" y="1625600"/>
                </a:lnTo>
                <a:lnTo>
                  <a:pt x="0" y="162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600" y="2408400"/>
            <a:ext cx="10159200" cy="1627200"/>
          </a:xfrm>
        </p:spPr>
        <p:txBody>
          <a:bodyPr rIns="90000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E41F63DA-0BA2-4C5D-8F4E-82B39AC59910}" type="slidenum">
              <a:rPr lang="zh-CN" altLang="en-US"/>
              <a:pPr/>
              <a:t>‹#›</a:t>
            </a:fld>
            <a:endParaRPr lang="zh-CN" altLang="en-US"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443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3200" y="1872000"/>
            <a:ext cx="7074000" cy="2109600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63200" y="3981600"/>
            <a:ext cx="7074000" cy="2109600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4E1A7C-AA97-44CE-A5A5-41D6301B2F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65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800" y="0"/>
            <a:ext cx="10515600" cy="6840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29539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19305"/>
            <a:ext cx="5157787" cy="368458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295393"/>
            <a:ext cx="5183188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19305"/>
            <a:ext cx="5183188" cy="368458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2A657-2AD5-4A35-9A8B-79D9F0173A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481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1600" y="1123200"/>
            <a:ext cx="6192000" cy="2386800"/>
          </a:xfrm>
        </p:spPr>
        <p:txBody>
          <a:bodyPr anchor="b">
            <a:normAutofit/>
          </a:bodyPr>
          <a:lstStyle>
            <a:lvl1pPr>
              <a:defRPr sz="9600">
                <a:solidFill>
                  <a:schemeClr val="tx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C8813396-4535-4F18-8B6C-B2D46EECCD9D}" type="slidenum">
              <a:rPr lang="zh-CN" altLang="en-US"/>
              <a:pPr/>
              <a:t>‹#›</a:t>
            </a:fld>
            <a:endParaRPr lang="zh-CN" altLang="en-US"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34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D6A4678E-D352-4B1E-82B6-EC745964429E}" type="slidenum">
              <a:rPr lang="zh-CN" altLang="en-US"/>
              <a:pPr/>
              <a:t>‹#›</a:t>
            </a:fld>
            <a:endParaRPr lang="zh-CN" altLang="en-US"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9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800" y="0"/>
            <a:ext cx="10515600" cy="684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1778400"/>
            <a:ext cx="7113600" cy="39996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113600" y="1778400"/>
            <a:ext cx="5079600" cy="40140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52AD65-D5D6-4564-9009-451C148327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18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72624" y="365125"/>
            <a:ext cx="1781175" cy="5811838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91550" cy="5811838"/>
          </a:xfrm>
        </p:spPr>
        <p:txBody>
          <a:bodyPr vert="eaVert"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8EF878CA-AB16-4D38-8F6C-3EA3D93726C4}" type="slidenum">
              <a:rPr lang="zh-CN" altLang="en-US"/>
              <a:pPr/>
              <a:t>‹#›</a:t>
            </a:fld>
            <a:endParaRPr lang="zh-CN" altLang="en-US"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62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55688" y="0"/>
            <a:ext cx="10515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973138"/>
            <a:ext cx="10515600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单击此处编辑文本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noProof="1">
                <a:solidFill>
                  <a:srgbClr val="898989"/>
                </a:solidFill>
                <a:ea typeface="黑体" panose="02010609060101010101" pitchFamily="2" charset="-122"/>
              </a:defRPr>
            </a:lvl1pPr>
          </a:lstStyle>
          <a:p>
            <a:fld id="{A46F9927-C67C-4B0C-BC22-3FD72EE1DAE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1" r:id="rId4"/>
    <p:sldLayoutId id="2147483660" r:id="rId5"/>
    <p:sldLayoutId id="2147483665" r:id="rId6"/>
    <p:sldLayoutId id="2147483666" r:id="rId7"/>
    <p:sldLayoutId id="2147483659" r:id="rId8"/>
    <p:sldLayoutId id="2147483667" r:id="rId9"/>
    <p:sldLayoutId id="2147483668" r:id="rId10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33333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1"/>
          <p:cNvSpPr>
            <a:spLocks noChangeArrowheads="1"/>
          </p:cNvSpPr>
          <p:nvPr/>
        </p:nvSpPr>
        <p:spPr bwMode="auto">
          <a:xfrm>
            <a:off x="1524000" y="1629371"/>
            <a:ext cx="9144000" cy="2857500"/>
          </a:xfrm>
          <a:prstGeom prst="rect">
            <a:avLst/>
          </a:prstGeom>
          <a:solidFill>
            <a:srgbClr val="002060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3" name="矩形 21"/>
          <p:cNvSpPr>
            <a:spLocks noChangeArrowheads="1"/>
          </p:cNvSpPr>
          <p:nvPr/>
        </p:nvSpPr>
        <p:spPr bwMode="auto">
          <a:xfrm>
            <a:off x="1524000" y="1700809"/>
            <a:ext cx="9144000" cy="2816225"/>
          </a:xfrm>
          <a:prstGeom prst="rect">
            <a:avLst/>
          </a:prstGeom>
          <a:solidFill>
            <a:srgbClr val="1025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矩形 23"/>
          <p:cNvSpPr>
            <a:spLocks noChangeArrowheads="1"/>
          </p:cNvSpPr>
          <p:nvPr/>
        </p:nvSpPr>
        <p:spPr bwMode="auto">
          <a:xfrm>
            <a:off x="2149475" y="1472208"/>
            <a:ext cx="895350" cy="3240088"/>
          </a:xfrm>
          <a:prstGeom prst="rect">
            <a:avLst/>
          </a:prstGeom>
          <a:solidFill>
            <a:srgbClr val="CC0000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直角三角形 20"/>
          <p:cNvSpPr>
            <a:spLocks noChangeArrowheads="1"/>
          </p:cNvSpPr>
          <p:nvPr/>
        </p:nvSpPr>
        <p:spPr bwMode="auto">
          <a:xfrm>
            <a:off x="3044825" y="1472208"/>
            <a:ext cx="260350" cy="215900"/>
          </a:xfrm>
          <a:prstGeom prst="rtTriangle">
            <a:avLst/>
          </a:prstGeom>
          <a:solidFill>
            <a:srgbClr val="FF5050">
              <a:alpha val="62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直角三角形 26"/>
          <p:cNvSpPr>
            <a:spLocks noChangeArrowheads="1"/>
          </p:cNvSpPr>
          <p:nvPr/>
        </p:nvSpPr>
        <p:spPr bwMode="auto">
          <a:xfrm flipV="1">
            <a:off x="3044825" y="4496396"/>
            <a:ext cx="260350" cy="207962"/>
          </a:xfrm>
          <a:prstGeom prst="rtTriangle">
            <a:avLst/>
          </a:prstGeom>
          <a:solidFill>
            <a:srgbClr val="FF5050">
              <a:alpha val="62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512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1" y="2924176"/>
            <a:ext cx="2822575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TextBox 4"/>
          <p:cNvSpPr>
            <a:spLocks noChangeArrowheads="1"/>
          </p:cNvSpPr>
          <p:nvPr/>
        </p:nvSpPr>
        <p:spPr bwMode="auto">
          <a:xfrm>
            <a:off x="3309938" y="2915246"/>
            <a:ext cx="376200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课外作业</a:t>
            </a:r>
          </a:p>
        </p:txBody>
      </p:sp>
      <p:sp>
        <p:nvSpPr>
          <p:cNvPr id="5129" name="TextBox 28"/>
          <p:cNvSpPr>
            <a:spLocks noChangeArrowheads="1"/>
          </p:cNvSpPr>
          <p:nvPr/>
        </p:nvSpPr>
        <p:spPr bwMode="auto">
          <a:xfrm>
            <a:off x="3243264" y="2026246"/>
            <a:ext cx="6638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股票理财</a:t>
            </a: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与投资</a:t>
            </a:r>
            <a:endParaRPr lang="en-US" altLang="zh-CN" sz="3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0" name="TextBox 10"/>
          <p:cNvSpPr txBox="1">
            <a:spLocks noChangeArrowheads="1"/>
          </p:cNvSpPr>
          <p:nvPr/>
        </p:nvSpPr>
        <p:spPr bwMode="auto">
          <a:xfrm>
            <a:off x="2238375" y="1843683"/>
            <a:ext cx="642938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第</a:t>
            </a:r>
            <a:endParaRPr lang="en-US" altLang="zh-CN" sz="44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eaLnBrk="1" hangingPunct="1"/>
            <a:r>
              <a:rPr lang="zh-CN" altLang="en-US" sz="44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六</a:t>
            </a:r>
            <a:r>
              <a:rPr lang="zh-CN" altLang="en-US" sz="440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章</a:t>
            </a:r>
            <a:endParaRPr lang="zh-CN" altLang="en-US" sz="44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BED46116-84D1-4FFE-8C92-5A800059949B}" type="datetime2">
              <a:rPr lang="zh-CN" altLang="en-US" smtClean="0"/>
              <a:t>2018年10月18日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8CB793-D7D8-4F2B-981A-676BCD113969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77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4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 bldLvl="0" autoUpdateAnimBg="0"/>
      <p:bldP spid="5129" grpId="0" bldLvl="0" autoUpdateAnimBg="0"/>
      <p:bldP spid="5129" grpId="1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1647306" y="81742"/>
            <a:ext cx="8686800" cy="563562"/>
          </a:xfrm>
          <a:solidFill>
            <a:schemeClr val="bg1"/>
          </a:solidFill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案例分析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]   </a:t>
            </a:r>
            <a:r>
              <a:rPr lang="zh-CN" altLang="en-US" sz="32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上市公司基本面分析与技术分析</a:t>
            </a:r>
            <a:endParaRPr lang="zh-CN" altLang="en-US" sz="3200" b="1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40079" y="883918"/>
            <a:ext cx="11091846" cy="5853311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上同花顺、东方财富、和讯</a:t>
            </a:r>
            <a:r>
              <a:rPr lang="zh-CN" altLang="en-US" sz="32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3200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巨潮等网站，找一家你喜欢或比较熟悉的上市公司，了解该公司</a:t>
            </a:r>
            <a:r>
              <a:rPr lang="zh-CN" altLang="en-US" sz="32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名称、上市地点及股票代码、注册资本、股本及流通股本、大股东、上市情况、主营业务及经营</a:t>
            </a:r>
            <a:r>
              <a:rPr lang="zh-CN" altLang="en-US" sz="3200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状况等情况</a:t>
            </a:r>
            <a:r>
              <a:rPr lang="zh-CN" altLang="en-US" sz="32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，搜寻与该公司有关</a:t>
            </a:r>
            <a:r>
              <a:rPr lang="zh-CN" altLang="en-US" sz="3200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的如年报、中报、公司公告、报章杂志网站公开报道等资料，完成下列工作：</a:t>
            </a:r>
            <a:endParaRPr lang="en-US" altLang="zh-CN" sz="3200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</a:t>
            </a: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该公司进行基本面分析，包括当前宏观经济形势分析、公司</a:t>
            </a:r>
            <a:r>
              <a:rPr lang="zh-CN" altLang="en-US" sz="3200" dirty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所</a:t>
            </a: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在行业</a:t>
            </a: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竞争态势分析、企业微观情况分析等；</a:t>
            </a:r>
            <a:endParaRPr lang="en-US" altLang="zh-CN" sz="3200" dirty="0" smtClean="0">
              <a:solidFill>
                <a:srgbClr val="3302B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</a:t>
            </a:r>
            <a:r>
              <a:rPr lang="zh-CN" altLang="en-US" sz="3200" dirty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该公司进行技术</a:t>
            </a: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分析，包括股价趋势分析、</a:t>
            </a:r>
            <a:r>
              <a:rPr lang="en-US" altLang="zh-CN" sz="3200" dirty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sz="3200" dirty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线图</a:t>
            </a: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分析、形态分析、指标分析等；</a:t>
            </a:r>
            <a:endParaRPr lang="en-US" altLang="zh-CN" sz="3200" dirty="0" smtClean="0">
              <a:solidFill>
                <a:srgbClr val="3302B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预测</a:t>
            </a: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该公司未来一个月、三个月、半年、一年股票价格的变化情况</a:t>
            </a: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3200" dirty="0" smtClean="0">
              <a:solidFill>
                <a:srgbClr val="3302B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（分析报告</a:t>
            </a:r>
            <a:r>
              <a:rPr lang="en-US" altLang="zh-CN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2000</a:t>
            </a:r>
            <a:r>
              <a:rPr lang="zh-CN" altLang="en-US" sz="3200" dirty="0" smtClean="0">
                <a:solidFill>
                  <a:srgbClr val="3302B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字左右即可）</a:t>
            </a:r>
            <a:endParaRPr lang="zh-CN" altLang="en-US" sz="3200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3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自定义 1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FFBF2B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192</Words>
  <Application>Microsoft Office PowerPoint</Application>
  <PresentationFormat>宽屏</PresentationFormat>
  <Paragraphs>12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黑体</vt:lpstr>
      <vt:lpstr>华文琥珀</vt:lpstr>
      <vt:lpstr>华文中宋</vt:lpstr>
      <vt:lpstr>宋体</vt:lpstr>
      <vt:lpstr>微软雅黑</vt:lpstr>
      <vt:lpstr>Arial</vt:lpstr>
      <vt:lpstr>Calibri</vt:lpstr>
      <vt:lpstr>Wingdings</vt:lpstr>
      <vt:lpstr>1_Office 主题</vt:lpstr>
      <vt:lpstr>PowerPoint 演示文稿</vt:lpstr>
      <vt:lpstr>[案例分析]   上市公司基本面分析与技术分析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Weidong Jiang</cp:lastModifiedBy>
  <cp:revision>175</cp:revision>
  <dcterms:created xsi:type="dcterms:W3CDTF">2016-08-05T03:43:00Z</dcterms:created>
  <dcterms:modified xsi:type="dcterms:W3CDTF">2018-10-18T10:10:27Z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